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lvl1pPr defTabSz="457200">
      <a:defRPr>
        <a:latin typeface="Calibri"/>
        <a:ea typeface="Calibri"/>
        <a:cs typeface="Calibri"/>
        <a:sym typeface="Calibri"/>
      </a:defRPr>
    </a:lvl1pPr>
    <a:lvl2pPr indent="457200" defTabSz="457200">
      <a:defRPr>
        <a:latin typeface="Calibri"/>
        <a:ea typeface="Calibri"/>
        <a:cs typeface="Calibri"/>
        <a:sym typeface="Calibri"/>
      </a:defRPr>
    </a:lvl2pPr>
    <a:lvl3pPr indent="914400" defTabSz="457200">
      <a:defRPr>
        <a:latin typeface="Calibri"/>
        <a:ea typeface="Calibri"/>
        <a:cs typeface="Calibri"/>
        <a:sym typeface="Calibri"/>
      </a:defRPr>
    </a:lvl3pPr>
    <a:lvl4pPr indent="1371600" defTabSz="457200">
      <a:defRPr>
        <a:latin typeface="Calibri"/>
        <a:ea typeface="Calibri"/>
        <a:cs typeface="Calibri"/>
        <a:sym typeface="Calibri"/>
      </a:defRPr>
    </a:lvl4pPr>
    <a:lvl5pPr indent="1828800" defTabSz="457200">
      <a:defRPr>
        <a:latin typeface="Calibri"/>
        <a:ea typeface="Calibri"/>
        <a:cs typeface="Calibri"/>
        <a:sym typeface="Calibri"/>
      </a:defRPr>
    </a:lvl5pPr>
    <a:lvl6pPr indent="2286000" defTabSz="457200">
      <a:defRPr>
        <a:latin typeface="Calibri"/>
        <a:ea typeface="Calibri"/>
        <a:cs typeface="Calibri"/>
        <a:sym typeface="Calibri"/>
      </a:defRPr>
    </a:lvl6pPr>
    <a:lvl7pPr indent="2743200" defTabSz="457200">
      <a:defRPr>
        <a:latin typeface="Calibri"/>
        <a:ea typeface="Calibri"/>
        <a:cs typeface="Calibri"/>
        <a:sym typeface="Calibri"/>
      </a:defRPr>
    </a:lvl7pPr>
    <a:lvl8pPr indent="3200400" defTabSz="457200">
      <a:defRPr>
        <a:latin typeface="Calibri"/>
        <a:ea typeface="Calibri"/>
        <a:cs typeface="Calibri"/>
        <a:sym typeface="Calibri"/>
      </a:defRPr>
    </a:lvl8pPr>
    <a:lvl9pPr indent="3657600" defTabSz="4572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94467"/>
  </p:normalViewPr>
  <p:slideViewPr>
    <p:cSldViewPr snapToGrid="0" snapToObjects="1">
      <p:cViewPr varScale="1">
        <p:scale>
          <a:sx n="77" d="100"/>
          <a:sy n="77" d="100"/>
        </p:scale>
        <p:origin x="9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93472940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Clic para editar título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Haga clic para modificar el estilo de subtítulo del patrón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 para editar título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Haga clic para modificar el estilo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 para editar título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Haga clic para modificar el estilo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 para editar título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Haga clic para modificar el estilo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Clic para editar título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831850" y="4589462"/>
            <a:ext cx="10515600" cy="22685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Haga clic para modificar el estilo de texto del patrón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 para editar título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Haga clic para modificar el estilo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 para editar título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Haga clic para modificar el estilo de texto del patrón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 para editar título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Clic para editar título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Haga clic para modificar el estilo de texto del patrón</a:t>
            </a:r>
          </a:p>
          <a:p>
            <a:pPr lvl="1">
              <a:defRPr sz="1800"/>
            </a:pPr>
            <a:r>
              <a:rPr sz="3200"/>
              <a:t>Segundo nivel</a:t>
            </a:r>
          </a:p>
          <a:p>
            <a:pPr lvl="2">
              <a:defRPr sz="1800"/>
            </a:pPr>
            <a:r>
              <a:rPr sz="3200"/>
              <a:t>Tercer nivel</a:t>
            </a:r>
          </a:p>
          <a:p>
            <a:pPr lvl="3">
              <a:defRPr sz="1800"/>
            </a:pPr>
            <a:r>
              <a:rPr sz="3200"/>
              <a:t>Cuarto nivel</a:t>
            </a:r>
          </a:p>
          <a:p>
            <a:pPr lvl="4">
              <a:defRPr sz="1800"/>
            </a:pPr>
            <a:r>
              <a:rPr sz="3200"/>
              <a:t>Quinto nivel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Clic para editar título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839787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Haga clic para modificar el estilo de texto del patrón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Clic para editar título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800"/>
              <a:t>Haga clic para modificar el estilo de texto del patrón</a:t>
            </a:r>
          </a:p>
          <a:p>
            <a:pPr lvl="1">
              <a:defRPr sz="1800"/>
            </a:pPr>
            <a:r>
              <a:rPr sz="2800"/>
              <a:t>Segundo nivel</a:t>
            </a:r>
          </a:p>
          <a:p>
            <a:pPr lvl="2">
              <a:defRPr sz="1800"/>
            </a:pPr>
            <a:r>
              <a:rPr sz="2800"/>
              <a:t>Tercer nivel</a:t>
            </a:r>
          </a:p>
          <a:p>
            <a:pPr lvl="3">
              <a:defRPr sz="1800"/>
            </a:pPr>
            <a:r>
              <a:rPr sz="2800"/>
              <a:t>Cuarto nivel</a:t>
            </a:r>
          </a:p>
          <a:p>
            <a:pPr lvl="4">
              <a:defRPr sz="1800"/>
            </a:pPr>
            <a:r>
              <a:rPr sz="2800"/>
              <a:t>Quinto nivel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9" indent="-320039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601287" y="3921736"/>
            <a:ext cx="10989426" cy="2387601"/>
          </a:xfrm>
          <a:prstGeom prst="rect">
            <a:avLst/>
          </a:prstGeom>
        </p:spPr>
        <p:txBody>
          <a:bodyPr/>
          <a:lstStyle/>
          <a:p>
            <a:pPr lvl="0" algn="l">
              <a:defRPr sz="1800"/>
            </a:pPr>
            <a:r>
              <a:rPr sz="6600" i="1">
                <a:latin typeface="Arial"/>
                <a:ea typeface="Arial"/>
                <a:cs typeface="Arial"/>
                <a:sym typeface="Arial"/>
              </a:rPr>
              <a:t>El </a:t>
            </a:r>
            <a:r>
              <a:rPr sz="7200" b="1">
                <a:latin typeface="Arial"/>
                <a:ea typeface="Arial"/>
                <a:cs typeface="Arial"/>
                <a:sym typeface="Arial"/>
              </a:rPr>
              <a:t>Pastor </a:t>
            </a:r>
            <a:br>
              <a:rPr sz="7200" b="1">
                <a:latin typeface="Arial"/>
                <a:ea typeface="Arial"/>
                <a:cs typeface="Arial"/>
                <a:sym typeface="Arial"/>
              </a:rPr>
            </a:br>
            <a:r>
              <a:rPr sz="6600" i="1">
                <a:latin typeface="Arial"/>
                <a:ea typeface="Arial"/>
                <a:cs typeface="Arial"/>
                <a:sym typeface="Arial"/>
              </a:rPr>
              <a:t>la pieza clave del </a:t>
            </a:r>
            <a:r>
              <a:rPr sz="7200" b="1">
                <a:latin typeface="Arial"/>
                <a:ea typeface="Arial"/>
                <a:cs typeface="Arial"/>
                <a:sym typeface="Arial"/>
              </a:rPr>
              <a:t>Éxito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838199" y="2103436"/>
            <a:ext cx="10515601" cy="1325564"/>
          </a:xfrm>
          <a:prstGeom prst="rect">
            <a:avLst/>
          </a:prstGeom>
        </p:spPr>
        <p:txBody>
          <a:bodyPr/>
          <a:lstStyle/>
          <a:p>
            <a:pPr lvl="0" algn="ctr">
              <a:defRPr sz="1800"/>
            </a:pPr>
            <a:r>
              <a:rPr sz="5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53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</a:t>
            </a:r>
            <a:r>
              <a:rPr sz="5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53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Pastor </a:t>
            </a:r>
            <a:r>
              <a:rPr sz="53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restaurando</a:t>
            </a:r>
            <a:r>
              <a:rPr sz="5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Sacerdocio 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528781" y="3402204"/>
            <a:ext cx="11134437" cy="3052930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3500">
                <a:latin typeface="Arial"/>
                <a:ea typeface="Arial"/>
                <a:cs typeface="Arial"/>
                <a:sym typeface="Arial"/>
              </a:rPr>
              <a:t>Un solo hombre </a:t>
            </a:r>
            <a:r>
              <a:rPr sz="35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jamás podrá suplir todas las necesidades </a:t>
            </a:r>
            <a:r>
              <a:rPr sz="3500">
                <a:latin typeface="Arial"/>
                <a:ea typeface="Arial"/>
                <a:cs typeface="Arial"/>
                <a:sym typeface="Arial"/>
              </a:rPr>
              <a:t>que hay en un cuerpo local de Cristo. </a:t>
            </a:r>
          </a:p>
          <a:p>
            <a:pPr marL="0" lvl="0" indent="0" algn="ctr">
              <a:buSzTx/>
              <a:buNone/>
              <a:defRPr sz="1800"/>
            </a:pPr>
            <a:endParaRPr sz="3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3500">
                <a:latin typeface="Arial"/>
                <a:ea typeface="Arial"/>
                <a:cs typeface="Arial"/>
                <a:sym typeface="Arial"/>
              </a:rPr>
              <a:t>Por lo tanto, </a:t>
            </a:r>
            <a:r>
              <a:rPr sz="35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descentralizar el gobierno de la iglesia</a:t>
            </a:r>
            <a:r>
              <a:rPr sz="35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5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local</a:t>
            </a:r>
            <a:r>
              <a:rPr sz="3500">
                <a:latin typeface="Arial"/>
                <a:ea typeface="Arial"/>
                <a:cs typeface="Arial"/>
                <a:sym typeface="Arial"/>
              </a:rPr>
              <a:t> es urgente. 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xfrm>
            <a:off x="838200" y="2435459"/>
            <a:ext cx="10515600" cy="1325564"/>
          </a:xfrm>
          <a:prstGeom prst="rect">
            <a:avLst/>
          </a:prstGeom>
        </p:spPr>
        <p:txBody>
          <a:bodyPr/>
          <a:lstStyle/>
          <a:p>
            <a:pPr lvl="0" algn="ctr">
              <a:defRPr sz="1800"/>
            </a:pPr>
            <a:r>
              <a:rPr sz="4400">
                <a:latin typeface="Arial"/>
                <a:ea typeface="Arial"/>
                <a:cs typeface="Arial"/>
                <a:sym typeface="Arial"/>
              </a:rPr>
              <a:t>  </a:t>
            </a:r>
            <a:r>
              <a:rPr sz="4400" i="1">
                <a:latin typeface="Arial"/>
                <a:ea typeface="Arial"/>
                <a:cs typeface="Arial"/>
                <a:sym typeface="Arial"/>
              </a:rPr>
              <a:t>El</a:t>
            </a:r>
            <a:r>
              <a:rPr sz="44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400" b="1">
                <a:latin typeface="Arial"/>
                <a:ea typeface="Arial"/>
                <a:cs typeface="Arial"/>
                <a:sym typeface="Arial"/>
              </a:rPr>
              <a:t>Plan Original </a:t>
            </a:r>
            <a:r>
              <a:rPr sz="4400" i="1">
                <a:latin typeface="Arial"/>
                <a:ea typeface="Arial"/>
                <a:cs typeface="Arial"/>
                <a:sym typeface="Arial"/>
              </a:rPr>
              <a:t>de Dios </a:t>
            </a:r>
            <a:br>
              <a:rPr sz="4400" i="1">
                <a:latin typeface="Arial"/>
                <a:ea typeface="Arial"/>
                <a:cs typeface="Arial"/>
                <a:sym typeface="Arial"/>
              </a:rPr>
            </a:br>
            <a:r>
              <a:rPr sz="4400" b="1">
                <a:latin typeface="Arial"/>
                <a:ea typeface="Arial"/>
                <a:cs typeface="Arial"/>
                <a:sym typeface="Arial"/>
              </a:rPr>
              <a:t>Reyes y Sacerdotes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838200" y="3929088"/>
            <a:ext cx="10515600" cy="2344191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3600" b="1"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sz="3600" i="1">
                <a:latin typeface="Arial"/>
                <a:ea typeface="Arial"/>
                <a:cs typeface="Arial"/>
                <a:sym typeface="Arial"/>
              </a:rPr>
              <a:t>Y vosotros me seréis </a:t>
            </a:r>
            <a:r>
              <a: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 reino de sacerdotes</a:t>
            </a:r>
            <a:r>
              <a:rPr sz="3600" i="1">
                <a:latin typeface="Arial"/>
                <a:ea typeface="Arial"/>
                <a:cs typeface="Arial"/>
                <a:sym typeface="Arial"/>
              </a:rPr>
              <a:t>, y gente santa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. Estas son las palabras que dirás a los hijos de Israel.”</a:t>
            </a:r>
          </a:p>
          <a:p>
            <a:pPr marL="0" lvl="0" indent="0" algn="ctr">
              <a:buSzTx/>
              <a:buNone/>
              <a:defRPr sz="1800"/>
            </a:pPr>
            <a:r>
              <a:rPr sz="3600" b="1">
                <a:latin typeface="Arial"/>
                <a:ea typeface="Arial"/>
                <a:cs typeface="Arial"/>
                <a:sym typeface="Arial"/>
              </a:rPr>
              <a:t>Éxodo 19:6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pPr lvl="0">
              <a:defRPr sz="1800"/>
            </a:pPr>
            <a:r>
              <a:rPr sz="4000"/>
              <a:t> 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xfrm>
            <a:off x="838200" y="2722912"/>
            <a:ext cx="10515600" cy="3112137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4800">
                <a:latin typeface="Arial"/>
                <a:ea typeface="Arial"/>
                <a:cs typeface="Arial"/>
                <a:sym typeface="Arial"/>
              </a:rPr>
              <a:t>“y nos has hecho para nuestro Dios </a:t>
            </a:r>
            <a:r>
              <a:rPr sz="4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reyes y sacerdotes</a:t>
            </a:r>
            <a:r>
              <a:rPr sz="4800">
                <a:latin typeface="Arial"/>
                <a:ea typeface="Arial"/>
                <a:cs typeface="Arial"/>
                <a:sym typeface="Arial"/>
              </a:rPr>
              <a:t>, y reinaremos sobre la tierra“</a:t>
            </a:r>
          </a:p>
          <a:p>
            <a:pPr marL="0" lvl="0" indent="0" algn="ctr">
              <a:buSzTx/>
              <a:buNone/>
              <a:defRPr sz="1800"/>
            </a:pPr>
            <a:r>
              <a:rPr sz="4800" b="1">
                <a:latin typeface="Arial"/>
                <a:ea typeface="Arial"/>
                <a:cs typeface="Arial"/>
                <a:sym typeface="Arial"/>
              </a:rPr>
              <a:t>Apocalipsis 5:10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body" idx="1"/>
          </p:nvPr>
        </p:nvSpPr>
        <p:spPr>
          <a:xfrm>
            <a:off x="838200" y="2468049"/>
            <a:ext cx="10515600" cy="3710652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4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Orden de Aarón:</a:t>
            </a:r>
          </a:p>
          <a:p>
            <a:pPr marL="0" lvl="0" indent="0" algn="ctr">
              <a:buSzTx/>
              <a:buNone/>
              <a:defRPr sz="1800"/>
            </a:pPr>
            <a:r>
              <a:rPr sz="4400" b="1" i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400" i="1">
                <a:latin typeface="Arial"/>
                <a:ea typeface="Arial"/>
                <a:cs typeface="Arial"/>
                <a:sym typeface="Arial"/>
              </a:rPr>
              <a:t>Sirvió a Israel</a:t>
            </a:r>
          </a:p>
          <a:p>
            <a:pPr marL="0" lvl="0" indent="0" algn="ctr">
              <a:buSzTx/>
              <a:buNone/>
              <a:defRPr sz="1800"/>
            </a:pPr>
            <a:r>
              <a:rPr sz="440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lvl="0" indent="0" algn="ctr">
              <a:buSzTx/>
              <a:buNone/>
              <a:defRPr sz="1800"/>
            </a:pPr>
            <a:r>
              <a:rPr sz="4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Orden de Melquisedec: </a:t>
            </a:r>
          </a:p>
          <a:p>
            <a:pPr marL="0" lvl="0" indent="0" algn="ctr">
              <a:buSzTx/>
              <a:buNone/>
              <a:defRPr sz="1800"/>
            </a:pPr>
            <a:r>
              <a:rPr sz="4400" i="1">
                <a:latin typeface="Arial"/>
                <a:ea typeface="Arial"/>
                <a:cs typeface="Arial"/>
                <a:sym typeface="Arial"/>
              </a:rPr>
              <a:t>Sirve a la Iglesia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xfrm>
            <a:off x="838200" y="3578626"/>
            <a:ext cx="10515600" cy="2776453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4400">
                <a:latin typeface="Arial"/>
                <a:ea typeface="Arial"/>
                <a:cs typeface="Arial"/>
                <a:sym typeface="Arial"/>
              </a:rPr>
              <a:t>“Y nadie toma para sí esta honra, sino el que </a:t>
            </a:r>
            <a:r>
              <a:rPr sz="4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 llamado por Dios, como lo fue Aarón”</a:t>
            </a:r>
          </a:p>
          <a:p>
            <a:pPr marL="0" lvl="0" indent="0" algn="ctr">
              <a:buSzTx/>
              <a:buNone/>
              <a:defRPr sz="1800"/>
            </a:pPr>
            <a:r>
              <a:rPr sz="4400" b="1">
                <a:latin typeface="Arial"/>
                <a:ea typeface="Arial"/>
                <a:cs typeface="Arial"/>
                <a:sym typeface="Arial"/>
              </a:rPr>
              <a:t>Hebreos 5:4</a:t>
            </a:r>
          </a:p>
        </p:txBody>
      </p:sp>
      <p:sp>
        <p:nvSpPr>
          <p:cNvPr id="83" name="Shape 83"/>
          <p:cNvSpPr/>
          <p:nvPr/>
        </p:nvSpPr>
        <p:spPr>
          <a:xfrm>
            <a:off x="939514" y="2329152"/>
            <a:ext cx="10312972" cy="856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rPr sz="4800" i="1">
                <a:latin typeface="Arial"/>
                <a:ea typeface="Arial"/>
                <a:cs typeface="Arial"/>
                <a:sym typeface="Arial"/>
              </a:rPr>
              <a:t>Orden de </a:t>
            </a:r>
            <a:r>
              <a:rPr sz="5400" b="1">
                <a:latin typeface="Arial"/>
                <a:ea typeface="Arial"/>
                <a:cs typeface="Arial"/>
                <a:sym typeface="Arial"/>
              </a:rPr>
              <a:t>Aarón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body" idx="1"/>
          </p:nvPr>
        </p:nvSpPr>
        <p:spPr>
          <a:xfrm>
            <a:off x="838200" y="3562977"/>
            <a:ext cx="10515601" cy="2174939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4400">
                <a:latin typeface="Arial"/>
                <a:ea typeface="Arial"/>
                <a:cs typeface="Arial"/>
                <a:sym typeface="Arial"/>
              </a:rPr>
              <a:t>“y fue declarado por Dios sumo sacerdote </a:t>
            </a:r>
            <a:r>
              <a:rPr sz="4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según el orden de Melquisedec”</a:t>
            </a:r>
          </a:p>
          <a:p>
            <a:pPr marL="0" lvl="0" indent="0" algn="ctr">
              <a:buSzTx/>
              <a:buNone/>
              <a:defRPr sz="1800"/>
            </a:pPr>
            <a:r>
              <a:rPr sz="4400" b="1">
                <a:latin typeface="Arial"/>
                <a:ea typeface="Arial"/>
                <a:cs typeface="Arial"/>
                <a:sym typeface="Arial"/>
              </a:rPr>
              <a:t>Hebreos 5:10</a:t>
            </a:r>
          </a:p>
        </p:txBody>
      </p:sp>
      <p:sp>
        <p:nvSpPr>
          <p:cNvPr id="86" name="Shape 86"/>
          <p:cNvSpPr/>
          <p:nvPr/>
        </p:nvSpPr>
        <p:spPr>
          <a:xfrm>
            <a:off x="2315360" y="2309302"/>
            <a:ext cx="7561279" cy="856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rPr sz="4800" i="1">
                <a:latin typeface="Arial"/>
                <a:ea typeface="Arial"/>
                <a:cs typeface="Arial"/>
                <a:sym typeface="Arial"/>
              </a:rPr>
              <a:t>Orden de </a:t>
            </a:r>
            <a:r>
              <a:rPr sz="5400" b="1">
                <a:latin typeface="Arial"/>
                <a:ea typeface="Arial"/>
                <a:cs typeface="Arial"/>
                <a:sym typeface="Arial"/>
              </a:rPr>
              <a:t>Melquisedec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838200" y="2142586"/>
            <a:ext cx="10515600" cy="1643559"/>
          </a:xfrm>
          <a:prstGeom prst="rect">
            <a:avLst/>
          </a:prstGeom>
        </p:spPr>
        <p:txBody>
          <a:bodyPr/>
          <a:lstStyle>
            <a:lvl1pPr algn="ctr"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4400" b="1"/>
              <a:t>Abraham sirvió bajo el Sacerdocio de Melquisedec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idx="1"/>
          </p:nvPr>
        </p:nvSpPr>
        <p:spPr>
          <a:xfrm>
            <a:off x="754379" y="3678961"/>
            <a:ext cx="10683242" cy="2628589"/>
          </a:xfrm>
          <a:prstGeom prst="rect">
            <a:avLst/>
          </a:prstGeom>
        </p:spPr>
        <p:txBody>
          <a:bodyPr/>
          <a:lstStyle/>
          <a:p>
            <a:pPr marL="0" lvl="0" indent="0" algn="ctr" defTabSz="822959">
              <a:lnSpc>
                <a:spcPct val="100000"/>
              </a:lnSpc>
              <a:spcBef>
                <a:spcPts val="900"/>
              </a:spcBef>
              <a:buSzTx/>
              <a:buNone/>
              <a:defRPr sz="1800"/>
            </a:pPr>
            <a:r>
              <a:rPr sz="2250">
                <a:latin typeface="Arial"/>
                <a:ea typeface="Arial"/>
                <a:cs typeface="Arial"/>
                <a:sym typeface="Arial"/>
              </a:rPr>
              <a:t>“Porque este Melquisedec, rey de Salem, sacerdote del Dios Altísimo, que salió a recibir a Abraham que volvía de la derrota de los reyes, y le bendijo, a quien asimismo dio Abraham los diezmos de todo; cuyo nombre </a:t>
            </a:r>
            <a:r>
              <a:rPr sz="2250" b="1">
                <a:latin typeface="Arial"/>
                <a:ea typeface="Arial"/>
                <a:cs typeface="Arial"/>
                <a:sym typeface="Arial"/>
              </a:rPr>
              <a:t>significa primeramente Rey de justicia</a:t>
            </a:r>
            <a:r>
              <a:rPr sz="2250">
                <a:latin typeface="Arial"/>
                <a:ea typeface="Arial"/>
                <a:cs typeface="Arial"/>
                <a:sym typeface="Arial"/>
              </a:rPr>
              <a:t>, y también </a:t>
            </a:r>
            <a:r>
              <a:rPr sz="2250" b="1">
                <a:latin typeface="Arial"/>
                <a:ea typeface="Arial"/>
                <a:cs typeface="Arial"/>
                <a:sym typeface="Arial"/>
              </a:rPr>
              <a:t>Rey de Salem</a:t>
            </a:r>
            <a:r>
              <a:rPr sz="2250">
                <a:latin typeface="Arial"/>
                <a:ea typeface="Arial"/>
                <a:cs typeface="Arial"/>
                <a:sym typeface="Arial"/>
              </a:rPr>
              <a:t>, esto es, </a:t>
            </a:r>
            <a:r>
              <a:rPr sz="2250" b="1">
                <a:latin typeface="Arial"/>
                <a:ea typeface="Arial"/>
                <a:cs typeface="Arial"/>
                <a:sym typeface="Arial"/>
              </a:rPr>
              <a:t>Rey de paz</a:t>
            </a:r>
            <a:r>
              <a:rPr sz="2250">
                <a:latin typeface="Arial"/>
                <a:ea typeface="Arial"/>
                <a:cs typeface="Arial"/>
                <a:sym typeface="Arial"/>
              </a:rPr>
              <a:t>; </a:t>
            </a:r>
            <a:r>
              <a:rPr sz="2250" b="1">
                <a:latin typeface="Arial"/>
                <a:ea typeface="Arial"/>
                <a:cs typeface="Arial"/>
                <a:sym typeface="Arial"/>
              </a:rPr>
              <a:t>sin padre, sin madre, sin genealogía</a:t>
            </a:r>
            <a:r>
              <a:rPr sz="2250">
                <a:latin typeface="Arial"/>
                <a:ea typeface="Arial"/>
                <a:cs typeface="Arial"/>
                <a:sym typeface="Arial"/>
              </a:rPr>
              <a:t>; que </a:t>
            </a:r>
            <a:r>
              <a:rPr sz="2250" b="1">
                <a:latin typeface="Arial"/>
                <a:ea typeface="Arial"/>
                <a:cs typeface="Arial"/>
                <a:sym typeface="Arial"/>
              </a:rPr>
              <a:t>ni tiene principio de días, ni fin de vida</a:t>
            </a:r>
            <a:r>
              <a:rPr sz="2250">
                <a:latin typeface="Arial"/>
                <a:ea typeface="Arial"/>
                <a:cs typeface="Arial"/>
                <a:sym typeface="Arial"/>
              </a:rPr>
              <a:t>, sino hecho </a:t>
            </a:r>
            <a:r>
              <a:rPr sz="2250" b="1">
                <a:latin typeface="Arial"/>
                <a:ea typeface="Arial"/>
                <a:cs typeface="Arial"/>
                <a:sym typeface="Arial"/>
              </a:rPr>
              <a:t>semejante al Hijo de Dios, permanece sacerdote para siempre“</a:t>
            </a:r>
            <a:endParaRPr sz="2250"/>
          </a:p>
          <a:p>
            <a:pPr marL="0" lvl="0" indent="0" algn="ctr" defTabSz="822959">
              <a:lnSpc>
                <a:spcPct val="72000"/>
              </a:lnSpc>
              <a:spcBef>
                <a:spcPts val="900"/>
              </a:spcBef>
              <a:buSzTx/>
              <a:buNone/>
              <a:defRPr sz="1800"/>
            </a:pPr>
            <a:r>
              <a:rPr sz="2250" b="1">
                <a:latin typeface="Arial"/>
                <a:ea typeface="Arial"/>
                <a:cs typeface="Arial"/>
                <a:sym typeface="Arial"/>
              </a:rPr>
              <a:t>Hebreos 7:1-3 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body" idx="1"/>
          </p:nvPr>
        </p:nvSpPr>
        <p:spPr>
          <a:xfrm>
            <a:off x="838200" y="2776451"/>
            <a:ext cx="10515600" cy="1837720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4800" i="1">
                <a:latin typeface="Arial"/>
                <a:ea typeface="Arial"/>
                <a:cs typeface="Arial"/>
                <a:sym typeface="Arial"/>
              </a:rPr>
              <a:t>En la gracia </a:t>
            </a:r>
            <a:r>
              <a:rPr sz="5400" b="1">
                <a:latin typeface="Arial"/>
                <a:ea typeface="Arial"/>
                <a:cs typeface="Arial"/>
                <a:sym typeface="Arial"/>
              </a:rPr>
              <a:t>Todos los Creyentes </a:t>
            </a:r>
            <a:r>
              <a:rPr sz="4800" i="1">
                <a:latin typeface="Arial"/>
                <a:ea typeface="Arial"/>
                <a:cs typeface="Arial"/>
                <a:sym typeface="Arial"/>
              </a:rPr>
              <a:t>son</a:t>
            </a:r>
            <a:r>
              <a:rPr sz="54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5400" b="1">
                <a:latin typeface="Arial"/>
                <a:ea typeface="Arial"/>
                <a:cs typeface="Arial"/>
                <a:sym typeface="Arial"/>
              </a:rPr>
              <a:t>Sacerdotes de Cristo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xfrm>
            <a:off x="838200" y="2615494"/>
            <a:ext cx="10515600" cy="2918375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3600">
                <a:latin typeface="Arial"/>
                <a:ea typeface="Arial"/>
                <a:cs typeface="Arial"/>
                <a:sym typeface="Arial"/>
              </a:rPr>
              <a:t>“Mas vosotros sois linaje escogido, </a:t>
            </a:r>
            <a:r>
              <a: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real sacerdocio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, nación santa, pueblo adquirido por Dios, </a:t>
            </a:r>
            <a:r>
              <a:rPr sz="360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para que anunciéis</a:t>
            </a:r>
            <a:r>
              <a:rPr sz="3600" b="1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las virtudes de aquel que os llamó de las tinieblas a su luz admirable“</a:t>
            </a:r>
          </a:p>
          <a:p>
            <a:pPr marL="0" lvl="0" indent="0" algn="ctr">
              <a:buSzTx/>
              <a:buNone/>
              <a:defRPr sz="1800"/>
            </a:pPr>
            <a:r>
              <a:rPr sz="3600" b="1">
                <a:latin typeface="Arial"/>
                <a:ea typeface="Arial"/>
                <a:cs typeface="Arial"/>
                <a:sym typeface="Arial"/>
              </a:rPr>
              <a:t>1ª Pedro 2:9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838200" y="2957381"/>
            <a:ext cx="10515601" cy="1337138"/>
          </a:xfrm>
          <a:prstGeom prst="rect">
            <a:avLst/>
          </a:prstGeom>
        </p:spPr>
        <p:txBody>
          <a:bodyPr/>
          <a:lstStyle/>
          <a:p>
            <a:pPr lvl="0" algn="ctr" defTabSz="877823">
              <a:defRPr sz="1800"/>
            </a:pPr>
            <a:r>
              <a:rPr sz="7583"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sz="7583" i="1">
                <a:latin typeface="Arial"/>
                <a:ea typeface="Arial"/>
                <a:cs typeface="Arial"/>
                <a:sym typeface="Arial"/>
              </a:rPr>
              <a:t>Funciones del </a:t>
            </a:r>
            <a:r>
              <a:rPr sz="7583" b="1">
                <a:latin typeface="Arial"/>
                <a:ea typeface="Arial"/>
                <a:cs typeface="Arial"/>
                <a:sym typeface="Arial"/>
              </a:rPr>
              <a:t>Pastor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319190" y="2823512"/>
            <a:ext cx="11553620" cy="2269359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4400" i="1">
                <a:latin typeface="Arial"/>
                <a:ea typeface="Arial"/>
                <a:cs typeface="Arial"/>
                <a:sym typeface="Arial"/>
              </a:rPr>
              <a:t>“Os daré </a:t>
            </a:r>
            <a:r>
              <a:rPr sz="4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pastores según mi corazón</a:t>
            </a:r>
            <a:r>
              <a:rPr sz="4400" i="1">
                <a:latin typeface="Arial"/>
                <a:ea typeface="Arial"/>
                <a:cs typeface="Arial"/>
                <a:sym typeface="Arial"/>
              </a:rPr>
              <a:t>, que os </a:t>
            </a:r>
            <a:r>
              <a:rPr sz="4400">
                <a:latin typeface="Arial"/>
                <a:ea typeface="Arial"/>
                <a:cs typeface="Arial"/>
                <a:sym typeface="Arial"/>
              </a:rPr>
              <a:t>apacienten con ciencia y con inteligencia</a:t>
            </a:r>
            <a:r>
              <a:rPr sz="4400" i="1">
                <a:latin typeface="Arial"/>
                <a:ea typeface="Arial"/>
                <a:cs typeface="Arial"/>
                <a:sym typeface="Arial"/>
              </a:rPr>
              <a:t>.”</a:t>
            </a:r>
          </a:p>
          <a:p>
            <a:pPr marL="0" lvl="0" indent="0" algn="ctr">
              <a:buSzTx/>
              <a:buNone/>
              <a:defRPr sz="1800"/>
            </a:pPr>
            <a:r>
              <a:rPr sz="4400" b="1">
                <a:latin typeface="Arial"/>
                <a:ea typeface="Arial"/>
                <a:cs typeface="Arial"/>
                <a:sym typeface="Arial"/>
              </a:rPr>
              <a:t>Jeremías 3.15</a:t>
            </a:r>
            <a:r>
              <a:rPr sz="4400" b="1" i="1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838200" y="2642812"/>
            <a:ext cx="10515600" cy="1325564"/>
          </a:xfrm>
          <a:prstGeom prst="rect">
            <a:avLst/>
          </a:prstGeom>
        </p:spPr>
        <p:txBody>
          <a:bodyPr/>
          <a:lstStyle/>
          <a:p>
            <a:pPr lvl="0" algn="ctr">
              <a:defRPr sz="1800"/>
            </a:pPr>
            <a:r>
              <a:rPr sz="6500" b="1"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sz="6500" i="1">
                <a:latin typeface="Arial"/>
                <a:ea typeface="Arial"/>
                <a:cs typeface="Arial"/>
                <a:sym typeface="Arial"/>
              </a:rPr>
              <a:t>Iniciar su </a:t>
            </a:r>
            <a:r>
              <a:rPr sz="6500" b="1">
                <a:latin typeface="Arial"/>
                <a:ea typeface="Arial"/>
                <a:cs typeface="Arial"/>
                <a:sym typeface="Arial"/>
              </a:rPr>
              <a:t>Grupo celular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idx="1"/>
          </p:nvPr>
        </p:nvSpPr>
        <p:spPr>
          <a:xfrm>
            <a:off x="838200" y="3878237"/>
            <a:ext cx="10515601" cy="1230285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4700">
                <a:latin typeface="Arial"/>
                <a:ea typeface="Arial"/>
                <a:cs typeface="Arial"/>
                <a:sym typeface="Arial"/>
              </a:rPr>
              <a:t>La gente </a:t>
            </a:r>
            <a:r>
              <a:rPr sz="47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hace</a:t>
            </a:r>
            <a:r>
              <a:rPr sz="47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700">
                <a:latin typeface="Arial"/>
                <a:ea typeface="Arial"/>
                <a:cs typeface="Arial"/>
                <a:sym typeface="Arial"/>
              </a:rPr>
              <a:t>lo que ve hacer  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838200" y="2293678"/>
            <a:ext cx="10515600" cy="1325564"/>
          </a:xfrm>
          <a:prstGeom prst="rect">
            <a:avLst/>
          </a:prstGeom>
        </p:spPr>
        <p:txBody>
          <a:bodyPr/>
          <a:lstStyle/>
          <a:p>
            <a:pPr lvl="0" algn="ctr">
              <a:defRPr sz="1800"/>
            </a:pPr>
            <a:r>
              <a:rPr sz="5200">
                <a:latin typeface="Arial"/>
                <a:ea typeface="Arial"/>
                <a:cs typeface="Arial"/>
                <a:sym typeface="Arial"/>
              </a:rPr>
              <a:t> 2. </a:t>
            </a:r>
            <a:r>
              <a:rPr sz="5200" i="1">
                <a:latin typeface="Arial"/>
                <a:ea typeface="Arial"/>
                <a:cs typeface="Arial"/>
                <a:sym typeface="Arial"/>
              </a:rPr>
              <a:t>Formar un </a:t>
            </a:r>
            <a:r>
              <a:rPr sz="5200" b="1">
                <a:latin typeface="Arial"/>
                <a:ea typeface="Arial"/>
                <a:cs typeface="Arial"/>
                <a:sym typeface="Arial"/>
              </a:rPr>
              <a:t>Equipo de Líderes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1"/>
          </p:nvPr>
        </p:nvSpPr>
        <p:spPr>
          <a:xfrm>
            <a:off x="838199" y="3726842"/>
            <a:ext cx="10515601" cy="1733355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5600">
                <a:latin typeface="Arial"/>
                <a:ea typeface="Arial"/>
                <a:cs typeface="Arial"/>
                <a:sym typeface="Arial"/>
              </a:rPr>
              <a:t>Establezca la </a:t>
            </a:r>
            <a:r>
              <a:rPr sz="5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Escuela de Discipulado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xfrm>
            <a:off x="838200" y="2260426"/>
            <a:ext cx="10515600" cy="1325564"/>
          </a:xfrm>
          <a:prstGeom prst="rect">
            <a:avLst/>
          </a:prstGeom>
        </p:spPr>
        <p:txBody>
          <a:bodyPr/>
          <a:lstStyle/>
          <a:p>
            <a:pPr lvl="0" algn="ctr" defTabSz="905255">
              <a:defRPr sz="1800"/>
            </a:pPr>
            <a:r>
              <a:rPr sz="4851"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sz="4851" i="1">
                <a:latin typeface="Arial"/>
                <a:ea typeface="Arial"/>
                <a:cs typeface="Arial"/>
                <a:sym typeface="Arial"/>
              </a:rPr>
              <a:t>Seguir su </a:t>
            </a:r>
            <a:r>
              <a:rPr sz="4851" b="1">
                <a:latin typeface="Arial"/>
                <a:ea typeface="Arial"/>
                <a:cs typeface="Arial"/>
                <a:sym typeface="Arial"/>
              </a:rPr>
              <a:t>Cronograma de Trabajo</a:t>
            </a:r>
          </a:p>
        </p:txBody>
      </p:sp>
      <p:sp>
        <p:nvSpPr>
          <p:cNvPr id="104" name="Shape 104"/>
          <p:cNvSpPr>
            <a:spLocks noGrp="1"/>
          </p:cNvSpPr>
          <p:nvPr>
            <p:ph type="body" idx="1"/>
          </p:nvPr>
        </p:nvSpPr>
        <p:spPr>
          <a:xfrm>
            <a:off x="838200" y="3609794"/>
            <a:ext cx="10515601" cy="1937473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5400">
                <a:latin typeface="Arial"/>
                <a:ea typeface="Arial"/>
                <a:cs typeface="Arial"/>
                <a:sym typeface="Arial"/>
              </a:rPr>
              <a:t>Todo buen funcionamiento</a:t>
            </a:r>
          </a:p>
          <a:p>
            <a:pPr marL="0" lvl="0" indent="0" algn="ctr">
              <a:buSzTx/>
              <a:buNone/>
              <a:defRPr sz="1800"/>
            </a:pPr>
            <a:r>
              <a:rPr sz="5400">
                <a:latin typeface="Arial"/>
                <a:ea typeface="Arial"/>
                <a:cs typeface="Arial"/>
                <a:sym typeface="Arial"/>
              </a:rPr>
              <a:t> comienza con </a:t>
            </a:r>
            <a:r>
              <a:rPr sz="5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Metas Claras</a:t>
            </a:r>
            <a:r>
              <a:rPr sz="54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xfrm>
            <a:off x="838199" y="2169931"/>
            <a:ext cx="10515601" cy="1325564"/>
          </a:xfrm>
          <a:prstGeom prst="rect">
            <a:avLst/>
          </a:prstGeom>
        </p:spPr>
        <p:txBody>
          <a:bodyPr/>
          <a:lstStyle/>
          <a:p>
            <a:pPr lvl="0" algn="ctr">
              <a:defRPr sz="1800"/>
            </a:pPr>
            <a:r>
              <a:rPr sz="5700">
                <a:latin typeface="Arial"/>
                <a:ea typeface="Arial"/>
                <a:cs typeface="Arial"/>
                <a:sym typeface="Arial"/>
              </a:rPr>
              <a:t>4. </a:t>
            </a:r>
            <a:r>
              <a:rPr sz="5700" b="1">
                <a:latin typeface="Arial"/>
                <a:ea typeface="Arial"/>
                <a:cs typeface="Arial"/>
                <a:sym typeface="Arial"/>
              </a:rPr>
              <a:t>Proveer </a:t>
            </a:r>
            <a:r>
              <a:rPr sz="5700" i="1">
                <a:latin typeface="Arial"/>
                <a:ea typeface="Arial"/>
                <a:cs typeface="Arial"/>
                <a:sym typeface="Arial"/>
              </a:rPr>
              <a:t>Herramientas 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1"/>
          </p:nvPr>
        </p:nvSpPr>
        <p:spPr>
          <a:xfrm>
            <a:off x="838200" y="3455231"/>
            <a:ext cx="10515601" cy="3039752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2500">
                <a:latin typeface="Arial"/>
                <a:ea typeface="Arial"/>
                <a:cs typeface="Arial"/>
                <a:sym typeface="Arial"/>
              </a:rPr>
              <a:t>Si va a mandar gente a trabajar por </a:t>
            </a:r>
            <a:r>
              <a:rPr sz="25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amor a la obra de Dios</a:t>
            </a:r>
            <a:r>
              <a:rPr sz="2500">
                <a:latin typeface="Arial"/>
                <a:ea typeface="Arial"/>
                <a:cs typeface="Arial"/>
                <a:sym typeface="Arial"/>
              </a:rPr>
              <a:t>, lo menos que usted puede hacer es </a:t>
            </a:r>
            <a:r>
              <a:rPr sz="2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Proveerles Herramientas </a:t>
            </a:r>
          </a:p>
          <a:p>
            <a:pPr marL="0" lvl="0" indent="0">
              <a:buSzTx/>
              <a:buNone/>
              <a:defRPr sz="1800"/>
            </a:pPr>
            <a:endParaRPr sz="250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buSzTx/>
              <a:buNone/>
              <a:defRPr sz="1800"/>
            </a:pPr>
            <a:r>
              <a:rPr sz="2500">
                <a:latin typeface="Arial"/>
                <a:ea typeface="Arial"/>
                <a:cs typeface="Arial"/>
                <a:sym typeface="Arial"/>
              </a:rPr>
              <a:t>a.  Manual para Grupo celular</a:t>
            </a:r>
          </a:p>
          <a:p>
            <a:pPr marL="0" lvl="0" indent="0">
              <a:buSzTx/>
              <a:buNone/>
              <a:defRPr sz="1800"/>
            </a:pPr>
            <a:r>
              <a:rPr sz="2500">
                <a:latin typeface="Arial"/>
                <a:ea typeface="Arial"/>
                <a:cs typeface="Arial"/>
                <a:sym typeface="Arial"/>
              </a:rPr>
              <a:t>b. Manuales para Discipular</a:t>
            </a:r>
          </a:p>
          <a:p>
            <a:pPr marL="0" lvl="0" indent="0">
              <a:buSzTx/>
              <a:buNone/>
              <a:defRPr sz="1800"/>
            </a:pPr>
            <a:r>
              <a:rPr sz="2500">
                <a:latin typeface="Arial"/>
                <a:ea typeface="Arial"/>
                <a:cs typeface="Arial"/>
                <a:sym typeface="Arial"/>
              </a:rPr>
              <a:t>c. Cronograma de Trabajo 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838200" y="3442397"/>
            <a:ext cx="10515600" cy="28527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100">
                <a:latin typeface="Arial"/>
                <a:ea typeface="Arial"/>
                <a:cs typeface="Arial"/>
                <a:sym typeface="Arial"/>
              </a:rPr>
              <a:t>4. </a:t>
            </a:r>
            <a:r>
              <a:rPr sz="8100" i="1">
                <a:latin typeface="Arial"/>
                <a:ea typeface="Arial"/>
                <a:cs typeface="Arial"/>
                <a:sym typeface="Arial"/>
              </a:rPr>
              <a:t>Mantener la</a:t>
            </a:r>
            <a:r>
              <a:rPr sz="81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8100" b="1">
                <a:latin typeface="Arial"/>
                <a:ea typeface="Arial"/>
                <a:cs typeface="Arial"/>
                <a:sym typeface="Arial"/>
              </a:rPr>
              <a:t>Visión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xfrm>
            <a:off x="838200" y="2310332"/>
            <a:ext cx="10515600" cy="1325564"/>
          </a:xfrm>
          <a:prstGeom prst="rect">
            <a:avLst/>
          </a:prstGeom>
        </p:spPr>
        <p:txBody>
          <a:bodyPr/>
          <a:lstStyle/>
          <a:p>
            <a:pPr lvl="0" algn="ctr">
              <a:defRPr sz="1800"/>
            </a:pPr>
            <a:r>
              <a:rPr sz="4300">
                <a:latin typeface="Arial"/>
                <a:ea typeface="Arial"/>
                <a:cs typeface="Arial"/>
                <a:sym typeface="Arial"/>
              </a:rPr>
              <a:t>1.</a:t>
            </a:r>
            <a:r>
              <a:rPr sz="4300" i="1">
                <a:latin typeface="Arial"/>
                <a:ea typeface="Arial"/>
                <a:cs typeface="Arial"/>
                <a:sym typeface="Arial"/>
              </a:rPr>
              <a:t> Cuidar que la iglesia local tenga </a:t>
            </a:r>
            <a:br>
              <a:rPr sz="4300" i="1">
                <a:latin typeface="Arial"/>
                <a:ea typeface="Arial"/>
                <a:cs typeface="Arial"/>
                <a:sym typeface="Arial"/>
              </a:rPr>
            </a:br>
            <a:r>
              <a:rPr sz="4300" b="1">
                <a:latin typeface="Arial"/>
                <a:ea typeface="Arial"/>
                <a:cs typeface="Arial"/>
                <a:sym typeface="Arial"/>
              </a:rPr>
              <a:t>Una sola Visión </a:t>
            </a:r>
          </a:p>
        </p:txBody>
      </p:sp>
      <p:sp>
        <p:nvSpPr>
          <p:cNvPr id="112" name="Shape 112"/>
          <p:cNvSpPr>
            <a:spLocks noGrp="1"/>
          </p:cNvSpPr>
          <p:nvPr>
            <p:ph type="body" idx="1"/>
          </p:nvPr>
        </p:nvSpPr>
        <p:spPr>
          <a:xfrm>
            <a:off x="352974" y="4185106"/>
            <a:ext cx="11486052" cy="1625606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4000"/>
              <a:t>Si la iglesia local </a:t>
            </a:r>
            <a:r>
              <a:rPr sz="4000" i="1">
                <a:solidFill>
                  <a:srgbClr val="FFFFFF"/>
                </a:solidFill>
              </a:rPr>
              <a:t>tiene más de una visión</a:t>
            </a:r>
            <a:r>
              <a:rPr sz="4000"/>
              <a:t>,</a:t>
            </a:r>
          </a:p>
          <a:p>
            <a:pPr marL="0" lvl="0" indent="0" algn="ctr">
              <a:buSzTx/>
              <a:buNone/>
              <a:defRPr sz="1800"/>
            </a:pPr>
            <a:r>
              <a:rPr sz="4000"/>
              <a:t> la energía de la iglesia de volverá difusa.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838200" y="2341297"/>
            <a:ext cx="10515600" cy="2175406"/>
          </a:xfrm>
          <a:prstGeom prst="rect">
            <a:avLst/>
          </a:prstGeom>
        </p:spPr>
        <p:txBody>
          <a:bodyPr/>
          <a:lstStyle/>
          <a:p>
            <a:pPr lvl="0" algn="ctr">
              <a:defRPr sz="1800"/>
            </a:pPr>
            <a:r>
              <a:rPr sz="5400"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sz="5400" i="1">
                <a:latin typeface="Arial"/>
                <a:ea typeface="Arial"/>
                <a:cs typeface="Arial"/>
                <a:sym typeface="Arial"/>
              </a:rPr>
              <a:t>Ser el que</a:t>
            </a:r>
            <a:r>
              <a:rPr sz="54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5400" b="1">
                <a:latin typeface="Arial"/>
                <a:ea typeface="Arial"/>
                <a:cs typeface="Arial"/>
                <a:sym typeface="Arial"/>
              </a:rPr>
              <a:t>influye </a:t>
            </a:r>
            <a:r>
              <a:rPr sz="5400" i="1">
                <a:latin typeface="Arial"/>
                <a:ea typeface="Arial"/>
                <a:cs typeface="Arial"/>
                <a:sym typeface="Arial"/>
              </a:rPr>
              <a:t>a los demás</a:t>
            </a:r>
          </a:p>
        </p:txBody>
      </p:sp>
      <p:sp>
        <p:nvSpPr>
          <p:cNvPr id="115" name="Shape 115"/>
          <p:cNvSpPr>
            <a:spLocks noGrp="1"/>
          </p:cNvSpPr>
          <p:nvPr>
            <p:ph type="body" idx="1"/>
          </p:nvPr>
        </p:nvSpPr>
        <p:spPr>
          <a:xfrm>
            <a:off x="838200" y="4123417"/>
            <a:ext cx="10515601" cy="1479666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3300">
                <a:latin typeface="Arial"/>
                <a:ea typeface="Arial"/>
                <a:cs typeface="Arial"/>
                <a:sym typeface="Arial"/>
              </a:rPr>
              <a:t>Para una gran mayoría de pastores </a:t>
            </a:r>
            <a:r>
              <a:rPr sz="33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sz="33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 miembros determinan la agenda</a:t>
            </a:r>
            <a:r>
              <a:rPr sz="33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300">
                <a:latin typeface="Arial"/>
                <a:ea typeface="Arial"/>
                <a:cs typeface="Arial"/>
                <a:sym typeface="Arial"/>
              </a:rPr>
              <a:t>(visión) de la iglesia 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xfrm>
            <a:off x="838200" y="2576310"/>
            <a:ext cx="10515600" cy="1325563"/>
          </a:xfrm>
          <a:prstGeom prst="rect">
            <a:avLst/>
          </a:prstGeom>
        </p:spPr>
        <p:txBody>
          <a:bodyPr/>
          <a:lstStyle/>
          <a:p>
            <a:pPr lvl="0" algn="ctr">
              <a:defRPr sz="1800"/>
            </a:pPr>
            <a:r>
              <a:rPr sz="5300"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sz="5300" i="1">
                <a:latin typeface="Arial"/>
                <a:ea typeface="Arial"/>
                <a:cs typeface="Arial"/>
                <a:sym typeface="Arial"/>
              </a:rPr>
              <a:t>Hacer que </a:t>
            </a:r>
            <a:r>
              <a:rPr sz="5300" b="1">
                <a:latin typeface="Arial"/>
                <a:ea typeface="Arial"/>
                <a:cs typeface="Arial"/>
                <a:sym typeface="Arial"/>
              </a:rPr>
              <a:t>Funcione </a:t>
            </a:r>
            <a:r>
              <a:rPr sz="5300" i="1">
                <a:latin typeface="Arial"/>
                <a:ea typeface="Arial"/>
                <a:cs typeface="Arial"/>
                <a:sym typeface="Arial"/>
              </a:rPr>
              <a:t>la</a:t>
            </a:r>
            <a:r>
              <a:rPr sz="5300" b="1">
                <a:latin typeface="Arial"/>
                <a:ea typeface="Arial"/>
                <a:cs typeface="Arial"/>
                <a:sym typeface="Arial"/>
              </a:rPr>
              <a:t> Visión 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xfrm>
            <a:off x="838200" y="3975554"/>
            <a:ext cx="10515600" cy="1571712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3600">
                <a:latin typeface="Arial"/>
                <a:ea typeface="Arial"/>
                <a:cs typeface="Arial"/>
                <a:sym typeface="Arial"/>
              </a:rPr>
              <a:t>La visión de la Estrategia </a:t>
            </a:r>
            <a:r>
              <a:rPr sz="36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 funciona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 en manos de quien no está dispuesto a hacer que funcione.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/>
          </p:cNvSpPr>
          <p:nvPr>
            <p:ph type="title"/>
          </p:nvPr>
        </p:nvSpPr>
        <p:spPr>
          <a:xfrm>
            <a:off x="521623" y="2543060"/>
            <a:ext cx="11148753" cy="132556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>
                <a:latin typeface="Arial"/>
                <a:ea typeface="Arial"/>
                <a:cs typeface="Arial"/>
                <a:sym typeface="Arial"/>
              </a:rPr>
              <a:t>4. </a:t>
            </a:r>
            <a:r>
              <a:rPr sz="4000" i="1">
                <a:latin typeface="Arial"/>
                <a:ea typeface="Arial"/>
                <a:cs typeface="Arial"/>
                <a:sym typeface="Arial"/>
              </a:rPr>
              <a:t>Mantener una </a:t>
            </a:r>
            <a:r>
              <a:rPr sz="4400" b="1">
                <a:latin typeface="Arial"/>
                <a:ea typeface="Arial"/>
                <a:cs typeface="Arial"/>
                <a:sym typeface="Arial"/>
              </a:rPr>
              <a:t>Mentalidad de Resultados</a:t>
            </a:r>
          </a:p>
        </p:txBody>
      </p:sp>
      <p:sp>
        <p:nvSpPr>
          <p:cNvPr id="121" name="Shape 121"/>
          <p:cNvSpPr>
            <a:spLocks noGrp="1"/>
          </p:cNvSpPr>
          <p:nvPr>
            <p:ph type="body" idx="1"/>
          </p:nvPr>
        </p:nvSpPr>
        <p:spPr>
          <a:xfrm>
            <a:off x="838200" y="3861612"/>
            <a:ext cx="10515600" cy="2020599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3300">
                <a:latin typeface="Arial"/>
                <a:ea typeface="Arial"/>
                <a:cs typeface="Arial"/>
                <a:sym typeface="Arial"/>
              </a:rPr>
              <a:t>“En </a:t>
            </a:r>
            <a:r>
              <a:rPr sz="33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toda labor hay fruto</a:t>
            </a:r>
            <a:r>
              <a:rPr sz="3300">
                <a:latin typeface="Arial"/>
                <a:ea typeface="Arial"/>
                <a:cs typeface="Arial"/>
                <a:sym typeface="Arial"/>
              </a:rPr>
              <a:t>; mas las vanas palabras</a:t>
            </a:r>
          </a:p>
          <a:p>
            <a:pPr marL="0" lvl="0" indent="0" algn="ctr">
              <a:buSzTx/>
              <a:buNone/>
              <a:defRPr sz="1800"/>
            </a:pPr>
            <a:r>
              <a:rPr sz="3300">
                <a:latin typeface="Arial"/>
                <a:ea typeface="Arial"/>
                <a:cs typeface="Arial"/>
                <a:sym typeface="Arial"/>
              </a:rPr>
              <a:t>de los labios empobrecen”</a:t>
            </a:r>
          </a:p>
          <a:p>
            <a:pPr marL="0" lvl="0" indent="0" algn="ctr">
              <a:buSzTx/>
              <a:buNone/>
              <a:defRPr sz="1800"/>
            </a:pPr>
            <a:r>
              <a:rPr sz="3300" b="1">
                <a:latin typeface="Arial"/>
                <a:ea typeface="Arial"/>
                <a:cs typeface="Arial"/>
                <a:sym typeface="Arial"/>
              </a:rPr>
              <a:t>Proverbios 14:23 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838200" y="3455795"/>
            <a:ext cx="10515601" cy="28527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sz="8000" i="1">
                <a:latin typeface="Arial"/>
                <a:ea typeface="Arial"/>
                <a:cs typeface="Arial"/>
                <a:sym typeface="Arial"/>
              </a:rPr>
              <a:t>El papel del </a:t>
            </a:r>
            <a:br>
              <a:rPr sz="8000" i="1">
                <a:latin typeface="Arial"/>
                <a:ea typeface="Arial"/>
                <a:cs typeface="Arial"/>
                <a:sym typeface="Arial"/>
              </a:rPr>
            </a:br>
            <a:r>
              <a:rPr sz="8000" b="1">
                <a:latin typeface="Arial"/>
                <a:ea typeface="Arial"/>
                <a:cs typeface="Arial"/>
                <a:sym typeface="Arial"/>
              </a:rPr>
              <a:t>Pastor Local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310341" y="884716"/>
            <a:ext cx="11571317" cy="1325564"/>
          </a:xfrm>
          <a:prstGeom prst="rect">
            <a:avLst/>
          </a:prstGeom>
        </p:spPr>
        <p:txBody>
          <a:bodyPr/>
          <a:lstStyle/>
          <a:p>
            <a:pPr lvl="0" algn="r">
              <a:defRPr sz="1800"/>
            </a:pPr>
            <a:r>
              <a:rPr sz="4000"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sz="4000" i="1">
                <a:latin typeface="Arial"/>
                <a:ea typeface="Arial"/>
                <a:cs typeface="Arial"/>
                <a:sym typeface="Arial"/>
              </a:rPr>
              <a:t>El papel del </a:t>
            </a:r>
            <a:r>
              <a:rPr sz="4000" b="1">
                <a:latin typeface="Arial"/>
                <a:ea typeface="Arial"/>
                <a:cs typeface="Arial"/>
                <a:sym typeface="Arial"/>
              </a:rPr>
              <a:t>Pastor Local 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851205" y="2804740"/>
            <a:ext cx="10489590" cy="3168684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3600">
                <a:latin typeface="Arial"/>
                <a:ea typeface="Arial"/>
                <a:cs typeface="Arial"/>
                <a:sym typeface="Arial"/>
              </a:rPr>
              <a:t>El </a:t>
            </a:r>
            <a:r>
              <a:rPr sz="36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compromiso con la visión</a:t>
            </a:r>
          </a:p>
          <a:p>
            <a:pPr marL="0" lvl="0" indent="0" algn="ctr">
              <a:buSzTx/>
              <a:buNone/>
              <a:defRPr sz="1800"/>
            </a:pPr>
            <a:r>
              <a:rPr sz="3600">
                <a:latin typeface="Arial"/>
                <a:ea typeface="Arial"/>
                <a:cs typeface="Arial"/>
                <a:sym typeface="Arial"/>
              </a:rPr>
              <a:t>comienza con el </a:t>
            </a:r>
            <a:r>
              <a:rPr sz="3600" b="1">
                <a:latin typeface="Arial"/>
                <a:ea typeface="Arial"/>
                <a:cs typeface="Arial"/>
                <a:sym typeface="Arial"/>
              </a:rPr>
              <a:t>Pastor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0" lvl="0" indent="0" algn="ctr">
              <a:buSzTx/>
              <a:buNone/>
              <a:defRPr sz="1800"/>
            </a:pP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3600">
                <a:latin typeface="Arial"/>
                <a:ea typeface="Arial"/>
                <a:cs typeface="Arial"/>
                <a:sym typeface="Arial"/>
              </a:rPr>
              <a:t>El </a:t>
            </a:r>
            <a:r>
              <a: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Pastor debe </a:t>
            </a:r>
            <a:r>
              <a:rPr sz="36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comprender </a:t>
            </a:r>
            <a:r>
              <a:rPr sz="3600" i="1">
                <a:latin typeface="Arial"/>
                <a:ea typeface="Arial"/>
                <a:cs typeface="Arial"/>
                <a:sym typeface="Arial"/>
              </a:rPr>
              <a:t>claramente la visión 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de la </a:t>
            </a:r>
            <a:r>
              <a:rPr sz="3600" b="1">
                <a:latin typeface="Arial"/>
                <a:ea typeface="Arial"/>
                <a:cs typeface="Arial"/>
                <a:sym typeface="Arial"/>
              </a:rPr>
              <a:t>Estrategia (S)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 para ser su principal promotor.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735880" y="747770"/>
            <a:ext cx="10720240" cy="1325564"/>
          </a:xfrm>
          <a:prstGeom prst="rect">
            <a:avLst/>
          </a:prstGeom>
        </p:spPr>
        <p:txBody>
          <a:bodyPr/>
          <a:lstStyle/>
          <a:p>
            <a:pPr lvl="0" algn="r">
              <a:defRPr sz="1800"/>
            </a:pPr>
            <a:r>
              <a:rPr sz="5600" i="1">
                <a:latin typeface="Arial"/>
                <a:ea typeface="Arial"/>
                <a:cs typeface="Arial"/>
                <a:sym typeface="Arial"/>
              </a:rPr>
              <a:t>El </a:t>
            </a:r>
            <a:r>
              <a:rPr sz="5600" b="1">
                <a:latin typeface="Arial"/>
                <a:ea typeface="Arial"/>
                <a:cs typeface="Arial"/>
                <a:sym typeface="Arial"/>
              </a:rPr>
              <a:t>Pastor</a:t>
            </a:r>
            <a:r>
              <a:rPr sz="560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842892" y="2797129"/>
            <a:ext cx="10506216" cy="3052971"/>
          </a:xfrm>
          <a:prstGeom prst="rect">
            <a:avLst/>
          </a:prstGeom>
        </p:spPr>
        <p:txBody>
          <a:bodyPr/>
          <a:lstStyle/>
          <a:p>
            <a:pPr marL="0" lvl="0" indent="0">
              <a:lnSpc>
                <a:spcPct val="81000"/>
              </a:lnSpc>
              <a:buSzTx/>
              <a:buNone/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1. Debe </a:t>
            </a:r>
            <a:r>
              <a:rPr sz="3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dominar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 la mecánica del modelo </a:t>
            </a:r>
          </a:p>
          <a:p>
            <a:pPr marL="0" lvl="0" indent="0">
              <a:lnSpc>
                <a:spcPct val="81000"/>
              </a:lnSpc>
              <a:buSzTx/>
              <a:buNone/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2. Debe </a:t>
            </a:r>
            <a:r>
              <a:rPr sz="3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transmitirla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 claramente a sus líderes</a:t>
            </a:r>
          </a:p>
          <a:p>
            <a:pPr marL="0" lvl="0" indent="0">
              <a:lnSpc>
                <a:spcPct val="81000"/>
              </a:lnSpc>
              <a:buSzTx/>
              <a:buNone/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3. Es el </a:t>
            </a:r>
            <a:r>
              <a:rPr sz="30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comunicador principal</a:t>
            </a:r>
            <a:r>
              <a:rPr sz="3000" i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000">
                <a:latin typeface="Arial"/>
                <a:ea typeface="Arial"/>
                <a:cs typeface="Arial"/>
                <a:sym typeface="Arial"/>
              </a:rPr>
              <a:t>de la visión </a:t>
            </a:r>
          </a:p>
          <a:p>
            <a:pPr marL="0" lvl="0" indent="0">
              <a:lnSpc>
                <a:spcPct val="81000"/>
              </a:lnSpc>
              <a:buSzTx/>
              <a:buNone/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4. Logra </a:t>
            </a:r>
            <a:r>
              <a:rPr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encender la visión </a:t>
            </a:r>
          </a:p>
          <a:p>
            <a:pPr marL="0" lvl="0" indent="0">
              <a:lnSpc>
                <a:spcPct val="81000"/>
              </a:lnSpc>
              <a:buSzTx/>
              <a:buNone/>
              <a:defRPr sz="1800"/>
            </a:pP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lnSpc>
                <a:spcPct val="81000"/>
              </a:lnSpc>
              <a:buSzTx/>
              <a:buNone/>
              <a:defRPr sz="1800"/>
            </a:pPr>
            <a:r>
              <a:rPr sz="3000">
                <a:latin typeface="Arial"/>
                <a:ea typeface="Arial"/>
                <a:cs typeface="Arial"/>
                <a:sym typeface="Arial"/>
              </a:rPr>
              <a:t> El pueblo ve lo que ve el Pastor y hace lo que hace el Pastor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730451" y="2451221"/>
            <a:ext cx="10731099" cy="3121534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600" b="1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más </a:t>
            </a:r>
            <a:r>
              <a: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comprometido</a:t>
            </a:r>
            <a:r>
              <a:rPr sz="36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en la iglesia será </a:t>
            </a:r>
            <a:r>
              <a: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 Pastor</a:t>
            </a:r>
            <a:r>
              <a:rPr sz="3600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lvl="0" indent="0" algn="ctr">
              <a:buSzTx/>
              <a:buNone/>
              <a:defRPr sz="1800"/>
            </a:pP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3600">
                <a:latin typeface="Arial"/>
                <a:ea typeface="Arial"/>
                <a:cs typeface="Arial"/>
                <a:sym typeface="Arial"/>
              </a:rPr>
              <a:t>Él debe involucrarse en los </a:t>
            </a:r>
            <a:r>
              <a: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Grupos celulares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838200" y="802600"/>
            <a:ext cx="10515600" cy="1325564"/>
          </a:xfrm>
          <a:prstGeom prst="rect">
            <a:avLst/>
          </a:prstGeom>
        </p:spPr>
        <p:txBody>
          <a:bodyPr/>
          <a:lstStyle/>
          <a:p>
            <a:pPr lvl="0" algn="r">
              <a:defRPr sz="1800"/>
            </a:pPr>
            <a:r>
              <a:rPr sz="4000" i="1">
                <a:latin typeface="Arial"/>
                <a:ea typeface="Arial"/>
                <a:cs typeface="Arial"/>
                <a:sym typeface="Arial"/>
              </a:rPr>
              <a:t>El</a:t>
            </a:r>
            <a:r>
              <a:rPr sz="4400">
                <a:latin typeface="Arial"/>
                <a:ea typeface="Arial"/>
                <a:cs typeface="Arial"/>
                <a:sym typeface="Arial"/>
              </a:rPr>
              <a:t> Pastor </a:t>
            </a:r>
            <a:r>
              <a:rPr sz="4000" i="1">
                <a:latin typeface="Arial"/>
                <a:ea typeface="Arial"/>
                <a:cs typeface="Arial"/>
                <a:sym typeface="Arial"/>
              </a:rPr>
              <a:t>debe </a:t>
            </a:r>
            <a:br>
              <a:rPr sz="4000" i="1">
                <a:latin typeface="Arial"/>
                <a:ea typeface="Arial"/>
                <a:cs typeface="Arial"/>
                <a:sym typeface="Arial"/>
              </a:rPr>
            </a:br>
            <a:r>
              <a:rPr sz="4400" b="1">
                <a:latin typeface="Arial"/>
                <a:ea typeface="Arial"/>
                <a:cs typeface="Arial"/>
                <a:sym typeface="Arial"/>
              </a:rPr>
              <a:t>Hacer</a:t>
            </a:r>
            <a:r>
              <a:rPr sz="440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sz="4400" b="1">
                <a:latin typeface="Arial"/>
                <a:ea typeface="Arial"/>
                <a:cs typeface="Arial"/>
                <a:sym typeface="Arial"/>
              </a:rPr>
              <a:t>Enseñar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634075" y="2753135"/>
            <a:ext cx="10923849" cy="3612592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3600">
                <a:latin typeface="Arial"/>
                <a:ea typeface="Arial"/>
                <a:cs typeface="Arial"/>
                <a:sym typeface="Arial"/>
              </a:rPr>
              <a:t>“En el primer tratado, oh Teófilo, hablé acerca de todas las cosas que </a:t>
            </a:r>
            <a:r>
              <a: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Jesús comenzó a hacer y a enseñar</a:t>
            </a:r>
            <a:r>
              <a:rPr sz="3600" b="1">
                <a:latin typeface="Arial"/>
                <a:ea typeface="Arial"/>
                <a:cs typeface="Arial"/>
                <a:sym typeface="Arial"/>
              </a:rPr>
              <a:t>,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  hasta el día en que </a:t>
            </a:r>
            <a:r>
              <a:rPr sz="36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fue recibido arriba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, después de haber dado mandamientos por el Espíritu Santo a los apóstoles que había escogido.”</a:t>
            </a:r>
          </a:p>
          <a:p>
            <a:pPr marL="0" lvl="0" indent="0" algn="ctr">
              <a:buSzTx/>
              <a:buNone/>
              <a:defRPr sz="1800"/>
            </a:pPr>
            <a:r>
              <a:rPr sz="3600" b="1">
                <a:latin typeface="Arial"/>
                <a:ea typeface="Arial"/>
                <a:cs typeface="Arial"/>
                <a:sym typeface="Arial"/>
              </a:rPr>
              <a:t>Hechos 1:1,2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838200" y="3428999"/>
            <a:ext cx="10515600" cy="285273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200"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sz="6200" i="1">
                <a:latin typeface="Arial"/>
                <a:ea typeface="Arial"/>
                <a:cs typeface="Arial"/>
                <a:sym typeface="Arial"/>
              </a:rPr>
              <a:t>El</a:t>
            </a:r>
            <a:r>
              <a:rPr sz="6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6200" b="1">
                <a:latin typeface="Arial"/>
                <a:ea typeface="Arial"/>
                <a:cs typeface="Arial"/>
                <a:sym typeface="Arial"/>
              </a:rPr>
              <a:t>Pastor </a:t>
            </a:r>
            <a:r>
              <a:rPr sz="6200" i="1">
                <a:latin typeface="Arial"/>
                <a:ea typeface="Arial"/>
                <a:cs typeface="Arial"/>
                <a:sym typeface="Arial"/>
              </a:rPr>
              <a:t>debe recobrar el </a:t>
            </a:r>
            <a:r>
              <a:rPr sz="6200" b="1">
                <a:latin typeface="Arial"/>
                <a:ea typeface="Arial"/>
                <a:cs typeface="Arial"/>
                <a:sym typeface="Arial"/>
              </a:rPr>
              <a:t>Sacerdocio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838200" y="1966277"/>
            <a:ext cx="10515600" cy="1325564"/>
          </a:xfrm>
          <a:prstGeom prst="rect">
            <a:avLst/>
          </a:prstGeom>
        </p:spPr>
        <p:txBody>
          <a:bodyPr/>
          <a:lstStyle/>
          <a:p>
            <a:pPr lvl="0" algn="ctr">
              <a:defRPr sz="1800"/>
            </a:pPr>
            <a:r>
              <a:rPr sz="44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000" i="1">
                <a:latin typeface="Arial"/>
                <a:ea typeface="Arial"/>
                <a:cs typeface="Arial"/>
                <a:sym typeface="Arial"/>
              </a:rPr>
              <a:t>El</a:t>
            </a:r>
            <a:r>
              <a:rPr sz="44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4400" b="1">
                <a:latin typeface="Arial"/>
                <a:ea typeface="Arial"/>
                <a:cs typeface="Arial"/>
                <a:sym typeface="Arial"/>
              </a:rPr>
              <a:t>Pastor </a:t>
            </a:r>
            <a:r>
              <a:rPr sz="4000" i="1">
                <a:latin typeface="Arial"/>
                <a:ea typeface="Arial"/>
                <a:cs typeface="Arial"/>
                <a:sym typeface="Arial"/>
              </a:rPr>
              <a:t>restaurando el</a:t>
            </a:r>
            <a:r>
              <a:rPr sz="4400">
                <a:latin typeface="Arial"/>
                <a:ea typeface="Arial"/>
                <a:cs typeface="Arial"/>
                <a:sym typeface="Arial"/>
              </a:rPr>
              <a:t> Sacerdocio 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528782" y="3131066"/>
            <a:ext cx="11134436" cy="3341717"/>
          </a:xfrm>
          <a:prstGeom prst="rect">
            <a:avLst/>
          </a:prstGeom>
        </p:spPr>
        <p:txBody>
          <a:bodyPr/>
          <a:lstStyle/>
          <a:p>
            <a:pPr marL="0" lvl="0" indent="0" algn="ctr">
              <a:buSzTx/>
              <a:buNone/>
              <a:defRPr sz="1800"/>
            </a:pPr>
            <a:r>
              <a:rPr sz="3600">
                <a:latin typeface="Arial"/>
                <a:ea typeface="Arial"/>
                <a:cs typeface="Arial"/>
                <a:sym typeface="Arial"/>
              </a:rPr>
              <a:t>El error de la Iglesia actual está en seguir el </a:t>
            </a:r>
            <a:r>
              <a:rPr sz="36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modelo heredado de la iglesia romana</a:t>
            </a:r>
            <a:r>
              <a:rPr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lvl="0" indent="0" algn="ctr">
              <a:buSzTx/>
              <a:buNone/>
              <a:defRPr sz="1800"/>
            </a:pP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>
              <a:buSzTx/>
              <a:buNone/>
              <a:defRPr sz="1800"/>
            </a:pPr>
            <a:r>
              <a:rPr sz="3600">
                <a:latin typeface="Arial"/>
                <a:ea typeface="Arial"/>
                <a:cs typeface="Arial"/>
                <a:sym typeface="Arial"/>
              </a:rPr>
              <a:t> La Reforma Protestante no llegó hasta el importante asunto doctrinal del </a:t>
            </a:r>
            <a:r>
              <a:rPr sz="360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sacerdocio de todos los santos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, o </a:t>
            </a:r>
            <a:r>
              <a:rPr sz="3600" i="1">
                <a:latin typeface="Arial"/>
                <a:ea typeface="Arial"/>
                <a:cs typeface="Arial"/>
                <a:sym typeface="Arial"/>
              </a:rPr>
              <a:t>sacerdocio del pueblo</a:t>
            </a:r>
            <a:r>
              <a:rPr sz="3600"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653</Words>
  <Application>Microsoft Macintosh PowerPoint</Application>
  <PresentationFormat>Panorámica</PresentationFormat>
  <Paragraphs>81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Helvetica Neue</vt:lpstr>
      <vt:lpstr>Default</vt:lpstr>
      <vt:lpstr>El Pastor  la pieza clave del Éxito </vt:lpstr>
      <vt:lpstr>Presentación de PowerPoint</vt:lpstr>
      <vt:lpstr>1. El papel del  Pastor Local </vt:lpstr>
      <vt:lpstr>1. El papel del Pastor Local </vt:lpstr>
      <vt:lpstr>El Pastor </vt:lpstr>
      <vt:lpstr>Presentación de PowerPoint</vt:lpstr>
      <vt:lpstr>El Pastor debe  Hacer y Enseñar</vt:lpstr>
      <vt:lpstr>2. El Pastor debe recobrar el Sacerdocio </vt:lpstr>
      <vt:lpstr> El Pastor restaurando el Sacerdocio </vt:lpstr>
      <vt:lpstr> El Pastor restaurando Sacerdocio </vt:lpstr>
      <vt:lpstr>  El Plan Original de Dios  Reyes y Sacerdotes</vt:lpstr>
      <vt:lpstr> </vt:lpstr>
      <vt:lpstr>Presentación de PowerPoint</vt:lpstr>
      <vt:lpstr>Presentación de PowerPoint</vt:lpstr>
      <vt:lpstr>Presentación de PowerPoint</vt:lpstr>
      <vt:lpstr>Abraham sirvió bajo el Sacerdocio de Melquisedec</vt:lpstr>
      <vt:lpstr>Presentación de PowerPoint</vt:lpstr>
      <vt:lpstr>Presentación de PowerPoint</vt:lpstr>
      <vt:lpstr>3. Funciones del Pastor</vt:lpstr>
      <vt:lpstr>1. Iniciar su Grupo celular</vt:lpstr>
      <vt:lpstr> 2. Formar un Equipo de Líderes</vt:lpstr>
      <vt:lpstr>3. Seguir su Cronograma de Trabajo</vt:lpstr>
      <vt:lpstr>4. Proveer Herramientas </vt:lpstr>
      <vt:lpstr>4. Mantener la Visión</vt:lpstr>
      <vt:lpstr>1. Cuidar que la iglesia local tenga  Una sola Visión </vt:lpstr>
      <vt:lpstr>2. Ser el que influye a los demás</vt:lpstr>
      <vt:lpstr>3. Hacer que Funcione la Visión </vt:lpstr>
      <vt:lpstr>4. Mantener una Mentalidad de Resultados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Pastor  la pieza clave del Éxito </dc:title>
  <cp:lastModifiedBy>Usuario de Microsoft Office</cp:lastModifiedBy>
  <cp:revision>1</cp:revision>
  <dcterms:modified xsi:type="dcterms:W3CDTF">2020-01-18T21:46:25Z</dcterms:modified>
</cp:coreProperties>
</file>